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517" r:id="rId3"/>
    <p:sldId id="979" r:id="rId4"/>
    <p:sldId id="980" r:id="rId5"/>
    <p:sldId id="944" r:id="rId6"/>
    <p:sldId id="946" r:id="rId7"/>
    <p:sldId id="947" r:id="rId8"/>
    <p:sldId id="958" r:id="rId9"/>
    <p:sldId id="949" r:id="rId10"/>
    <p:sldId id="951" r:id="rId11"/>
    <p:sldId id="952" r:id="rId12"/>
    <p:sldId id="953" r:id="rId13"/>
    <p:sldId id="954" r:id="rId14"/>
    <p:sldId id="956" r:id="rId15"/>
    <p:sldId id="955" r:id="rId16"/>
    <p:sldId id="950" r:id="rId17"/>
    <p:sldId id="957" r:id="rId18"/>
    <p:sldId id="959" r:id="rId19"/>
    <p:sldId id="960" r:id="rId20"/>
    <p:sldId id="962" r:id="rId21"/>
    <p:sldId id="976" r:id="rId22"/>
    <p:sldId id="968" r:id="rId23"/>
    <p:sldId id="970" r:id="rId24"/>
    <p:sldId id="971" r:id="rId25"/>
    <p:sldId id="972" r:id="rId26"/>
    <p:sldId id="974" r:id="rId27"/>
    <p:sldId id="975" r:id="rId28"/>
    <p:sldId id="977" r:id="rId29"/>
    <p:sldId id="978" r:id="rId30"/>
    <p:sldId id="945" r:id="rId31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04" autoAdjust="0"/>
    <p:restoredTop sz="86449" autoAdjust="0"/>
  </p:normalViewPr>
  <p:slideViewPr>
    <p:cSldViewPr>
      <p:cViewPr>
        <p:scale>
          <a:sx n="206" d="100"/>
          <a:sy n="206" d="100"/>
        </p:scale>
        <p:origin x="200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648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A7718F4-AA5F-4BA3-A25C-08538AF5D272}" type="datetimeFigureOut">
              <a:rPr lang="th-TH" smtClean="0"/>
              <a:t>29/07/61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0754293-1937-4216-9FF2-DDB67249F0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8012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92CFE65-63BB-4C27-B45A-DD1FA023B749}" type="datetimeFigureOut">
              <a:rPr lang="th-TH" smtClean="0"/>
              <a:t>29/07/61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739FDB5-BC14-4CE4-B7ED-80A60EA402E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123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64884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793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2863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13785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19083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77297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47227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6423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68394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07582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88882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34804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89110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0241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79945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8065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2576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880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89013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49072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69043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57774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Praparn L. </a:t>
            </a:r>
            <a:r>
              <a:rPr lang="en-US" dirty="0" smtClean="0"/>
              <a:t>(</a:t>
            </a:r>
            <a:r>
              <a:rPr lang="en-US" dirty="0" err="1" smtClean="0"/>
              <a:t>praparn@opcellent.com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05" y="6147339"/>
            <a:ext cx="2637399" cy="666037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Praparn L. (</a:t>
            </a:r>
            <a:r>
              <a:rPr lang="en-US" dirty="0" err="1" smtClean="0"/>
              <a:t>praparn@opcellent.com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05" y="6147339"/>
            <a:ext cx="2637399" cy="666037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Praparn L. (</a:t>
            </a:r>
            <a:r>
              <a:rPr lang="en-US" dirty="0" err="1" smtClean="0"/>
              <a:t>praparn@opcellent.com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05" y="6147339"/>
            <a:ext cx="2637399" cy="666037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Praparn L. (</a:t>
            </a:r>
            <a:r>
              <a:rPr lang="en-US" dirty="0" err="1" smtClean="0"/>
              <a:t>praparn@opcellent.com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05" y="6147339"/>
            <a:ext cx="2637399" cy="666037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1"/>
            <a:ext cx="7772400" cy="1625352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Praparn L. (</a:t>
            </a:r>
            <a:r>
              <a:rPr lang="en-US" dirty="0" err="1" smtClean="0"/>
              <a:t>praparn@opcellent.com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05" y="6147339"/>
            <a:ext cx="2637399" cy="666037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0772"/>
            <a:ext cx="4038600" cy="51453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980728"/>
            <a:ext cx="4041648" cy="51457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Praparn L. (</a:t>
            </a:r>
            <a:r>
              <a:rPr lang="en-US" dirty="0" err="1" smtClean="0"/>
              <a:t>praparn@opcellent.com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05" y="6147339"/>
            <a:ext cx="2637399" cy="666037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296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296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75608"/>
            <a:ext cx="4041648" cy="3913632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75608"/>
            <a:ext cx="4041648" cy="3913187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Praparn L. (</a:t>
            </a:r>
            <a:r>
              <a:rPr lang="en-US" dirty="0" err="1" smtClean="0"/>
              <a:t>praparn@opcellent.com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05" y="6147339"/>
            <a:ext cx="2637399" cy="666037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Praparn L. (</a:t>
            </a:r>
            <a:r>
              <a:rPr lang="en-US" dirty="0" err="1" smtClean="0"/>
              <a:t>praparn@opcellent.com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05" y="6147339"/>
            <a:ext cx="2637399" cy="666037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Praparn L. (</a:t>
            </a:r>
            <a:r>
              <a:rPr lang="en-US" dirty="0" err="1" smtClean="0"/>
              <a:t>praparn@opcellent.com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05" y="6147339"/>
            <a:ext cx="2637399" cy="666037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Praparn L. (</a:t>
            </a:r>
            <a:r>
              <a:rPr lang="en-US" dirty="0" err="1" smtClean="0"/>
              <a:t>praparn@opcellent.com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05" y="6147339"/>
            <a:ext cx="2637399" cy="666037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Praparn L. (</a:t>
            </a:r>
            <a:r>
              <a:rPr lang="en-US" dirty="0" err="1" smtClean="0"/>
              <a:t>praparn@opcellent.com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05" y="6147339"/>
            <a:ext cx="2637399" cy="666037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png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86"/>
            <a:ext cx="9152234" cy="6864386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302679" y="2129664"/>
            <a:ext cx="5849555" cy="129614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cs typeface="Aharoni" pitchFamily="2" charset="-79"/>
              </a:rPr>
              <a:t>“K8S Storage Built-In”</a:t>
            </a:r>
          </a:p>
          <a:p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cs typeface="Aharoni" pitchFamily="2" charset="-79"/>
              </a:rPr>
              <a:t>Manage Storage Cluster for real-world</a:t>
            </a:r>
            <a:endParaRPr lang="th-TH" sz="2400" dirty="0">
              <a:solidFill>
                <a:schemeClr val="tx2">
                  <a:lumMod val="75000"/>
                </a:schemeClr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255638" y="5850483"/>
            <a:ext cx="4460378" cy="870992"/>
          </a:xfrm>
          <a:prstGeom prst="rect">
            <a:avLst/>
          </a:prstGeom>
          <a:solidFill>
            <a:srgbClr val="00B0F0">
              <a:alpha val="50196"/>
            </a:srgb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By Praparn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</a:t>
            </a:r>
            <a:r>
              <a:rPr lang="en-US" dirty="0" err="1" smtClean="0">
                <a:solidFill>
                  <a:schemeClr val="bg1"/>
                </a:solidFill>
              </a:rPr>
              <a:t>praparn@opcellent.com</a:t>
            </a:r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8081"/>
            <a:ext cx="1440160" cy="1440160"/>
          </a:xfrm>
          <a:prstGeom prst="rect">
            <a:avLst/>
          </a:prstGeom>
          <a:effectLst>
            <a:glow rad="584200">
              <a:schemeClr val="bg1">
                <a:alpha val="40000"/>
              </a:schemeClr>
            </a:glo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3" y="1807476"/>
            <a:ext cx="1590184" cy="15901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871" y="114765"/>
            <a:ext cx="3260490" cy="8258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t="30127" b="29210"/>
          <a:stretch/>
        </p:blipFill>
        <p:spPr>
          <a:xfrm>
            <a:off x="179512" y="3501008"/>
            <a:ext cx="2369840" cy="4818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309" y="4996474"/>
            <a:ext cx="2340043" cy="69841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512" y="4156994"/>
            <a:ext cx="2369840" cy="73613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667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/>
          <a:lstStyle/>
          <a:p>
            <a:r>
              <a:rPr lang="en-US" dirty="0"/>
              <a:t>Highlight from DockerCon17 (EU)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“Swarm &amp; K8S” We are one big community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Platform of </a:t>
            </a:r>
            <a:r>
              <a:rPr lang="en-US" dirty="0" err="1" smtClean="0"/>
              <a:t>docker</a:t>
            </a:r>
            <a:r>
              <a:rPr lang="en-US" dirty="0" smtClean="0"/>
              <a:t> to support K8S</a:t>
            </a:r>
            <a:endParaRPr lang="en-US" dirty="0"/>
          </a:p>
          <a:p>
            <a:r>
              <a:rPr lang="en-US" dirty="0" smtClean="0"/>
              <a:t>Docker Enterprise Edition</a:t>
            </a:r>
          </a:p>
          <a:p>
            <a:pPr lvl="2"/>
            <a:endParaRPr lang="en-US" sz="2000" dirty="0" smtClean="0"/>
          </a:p>
          <a:p>
            <a:pPr lvl="2"/>
            <a:endParaRPr lang="en-US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848"/>
            <a:ext cx="9144000" cy="363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9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/>
          <a:lstStyle/>
          <a:p>
            <a:r>
              <a:rPr lang="en-US" dirty="0"/>
              <a:t>Highlight from DockerCon17 (EU)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“Swarm &amp; K8S” We are one big community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Docker Enterprise Edition (EE)</a:t>
            </a:r>
          </a:p>
          <a:p>
            <a:pPr lvl="2"/>
            <a:endParaRPr lang="en-US" sz="2000" dirty="0" smtClean="0"/>
          </a:p>
          <a:p>
            <a:pPr lvl="2"/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0058"/>
          <a:stretch/>
        </p:blipFill>
        <p:spPr>
          <a:xfrm>
            <a:off x="0" y="1484784"/>
            <a:ext cx="9144000" cy="457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5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/>
          <a:lstStyle/>
          <a:p>
            <a:r>
              <a:rPr lang="en-US" dirty="0"/>
              <a:t>Highlight from DockerCon17 (EU)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“Swarm &amp; K8S” We are one big community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Docker Enterprise Edition (EE)</a:t>
            </a:r>
          </a:p>
          <a:p>
            <a:pPr lvl="2"/>
            <a:endParaRPr lang="en-US" sz="2000" dirty="0" smtClean="0"/>
          </a:p>
          <a:p>
            <a:pPr lvl="2"/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439" t="5308" r="4878" b="5242"/>
          <a:stretch/>
        </p:blipFill>
        <p:spPr>
          <a:xfrm>
            <a:off x="683568" y="1628801"/>
            <a:ext cx="2210090" cy="15121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1628801"/>
            <a:ext cx="2016223" cy="1956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3665414"/>
            <a:ext cx="7462664" cy="249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1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/>
          <a:lstStyle/>
          <a:p>
            <a:r>
              <a:rPr lang="en-US" dirty="0"/>
              <a:t>Highlight from DockerCon17 (EU)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“Swarm &amp; K8S” We are one big community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Docker Community Edition (CE)</a:t>
            </a:r>
          </a:p>
          <a:p>
            <a:pPr lvl="1"/>
            <a:r>
              <a:rPr lang="en-US" dirty="0" smtClean="0"/>
              <a:t>Docker for Windows</a:t>
            </a:r>
          </a:p>
          <a:p>
            <a:pPr lvl="1"/>
            <a:r>
              <a:rPr lang="en-US" dirty="0" smtClean="0"/>
              <a:t>Docker for MAC (</a:t>
            </a:r>
            <a:r>
              <a:rPr lang="en-US" b="1" u="sng" dirty="0" smtClean="0">
                <a:solidFill>
                  <a:srgbClr val="FF0000"/>
                </a:solidFill>
              </a:rPr>
              <a:t>Available Now with Edge Edition !!!</a:t>
            </a:r>
            <a:r>
              <a:rPr lang="en-US" dirty="0" smtClean="0"/>
              <a:t>)</a:t>
            </a:r>
          </a:p>
          <a:p>
            <a:pPr lvl="2"/>
            <a:endParaRPr lang="en-US" sz="2000" dirty="0" smtClean="0"/>
          </a:p>
          <a:p>
            <a:pPr lvl="2"/>
            <a:endParaRPr lang="en-US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209322"/>
            <a:ext cx="3559675" cy="28038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267" y="2209322"/>
            <a:ext cx="4326935" cy="280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8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/>
          <a:lstStyle/>
          <a:p>
            <a:r>
              <a:rPr lang="en-US" dirty="0"/>
              <a:t>Highlight from DockerCon17 (EU)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“Swarm &amp; K8S” We are one big community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Docker Community Edition (CE)</a:t>
            </a:r>
          </a:p>
          <a:p>
            <a:pPr lvl="1"/>
            <a:r>
              <a:rPr lang="en-US" dirty="0" smtClean="0"/>
              <a:t>Docker for Windows</a:t>
            </a:r>
          </a:p>
          <a:p>
            <a:pPr lvl="1"/>
            <a:r>
              <a:rPr lang="en-US" dirty="0" smtClean="0"/>
              <a:t>Docker for MAC (</a:t>
            </a:r>
            <a:r>
              <a:rPr lang="en-US" b="1" u="sng" dirty="0" smtClean="0">
                <a:solidFill>
                  <a:srgbClr val="FF0000"/>
                </a:solidFill>
              </a:rPr>
              <a:t>Available Now with Edge Edition !!!</a:t>
            </a:r>
            <a:r>
              <a:rPr lang="en-US" dirty="0" smtClean="0"/>
              <a:t>)</a:t>
            </a:r>
          </a:p>
          <a:p>
            <a:pPr lvl="2"/>
            <a:endParaRPr lang="en-US" sz="2000" dirty="0" smtClean="0"/>
          </a:p>
          <a:p>
            <a:pPr lvl="2"/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" y="2132856"/>
            <a:ext cx="9144000" cy="376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5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/>
          <a:lstStyle/>
          <a:p>
            <a:r>
              <a:rPr lang="en-US" dirty="0"/>
              <a:t>Highlight from DockerCon17 (EU)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“Swarm &amp; K8S” We are one big community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Moby Project</a:t>
            </a:r>
          </a:p>
          <a:p>
            <a:pPr lvl="2"/>
            <a:endParaRPr lang="en-US" sz="2000" dirty="0" smtClean="0"/>
          </a:p>
          <a:p>
            <a:pPr lvl="2"/>
            <a:endParaRPr lang="en-US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7462"/>
          <a:stretch/>
        </p:blipFill>
        <p:spPr>
          <a:xfrm>
            <a:off x="1907704" y="4622310"/>
            <a:ext cx="5143289" cy="1237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41" y="1556792"/>
            <a:ext cx="7630383" cy="306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0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3" y="188640"/>
            <a:ext cx="7772400" cy="936104"/>
          </a:xfrm>
        </p:spPr>
        <p:txBody>
          <a:bodyPr/>
          <a:lstStyle/>
          <a:p>
            <a:r>
              <a:rPr lang="en-US" dirty="0" smtClean="0"/>
              <a:t>Benefit of K8S in </a:t>
            </a:r>
            <a:r>
              <a:rPr lang="en-US" dirty="0" err="1" smtClean="0"/>
              <a:t>docker</a:t>
            </a:r>
            <a:r>
              <a:rPr lang="en-US" dirty="0" smtClean="0"/>
              <a:t> platform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“Swarm &amp; K8S” We are one big community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/>
          <a:lstStyle/>
          <a:p>
            <a:r>
              <a:rPr lang="en-US" dirty="0"/>
              <a:t>Benefit of K8S in </a:t>
            </a:r>
            <a:r>
              <a:rPr lang="en-US" dirty="0" err="1"/>
              <a:t>docker</a:t>
            </a:r>
            <a:r>
              <a:rPr lang="en-US" dirty="0"/>
              <a:t> platform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“Swarm &amp; K8S” We are one big community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Reduce complexity of K8S setup in this platform (Initial Farm, HA Setup </a:t>
            </a:r>
            <a:r>
              <a:rPr lang="en-US" sz="2200" dirty="0" err="1" smtClean="0"/>
              <a:t>etc</a:t>
            </a:r>
            <a:r>
              <a:rPr lang="en-US" sz="2200" dirty="0" smtClean="0"/>
              <a:t>)</a:t>
            </a:r>
          </a:p>
          <a:p>
            <a:endParaRPr lang="th-TH" sz="2200" dirty="0" smtClean="0"/>
          </a:p>
          <a:p>
            <a:r>
              <a:rPr lang="en-US" sz="2200" dirty="0" smtClean="0"/>
              <a:t>Utilization host resource </a:t>
            </a:r>
            <a:r>
              <a:rPr lang="en-US" sz="2200" dirty="0"/>
              <a:t>from </a:t>
            </a:r>
            <a:r>
              <a:rPr lang="en-US" sz="2200" dirty="0" smtClean="0"/>
              <a:t>mix workload for Swarm and K8S (Docker EE)</a:t>
            </a:r>
          </a:p>
          <a:p>
            <a:endParaRPr lang="th-TH" sz="2200" dirty="0" smtClean="0"/>
          </a:p>
          <a:p>
            <a:r>
              <a:rPr lang="en-US" sz="2200" dirty="0" smtClean="0"/>
              <a:t>Developer feel free for testing both Swarm/K8S environment on their machine (Docker CE)</a:t>
            </a:r>
          </a:p>
          <a:p>
            <a:endParaRPr lang="th-TH" sz="2200" dirty="0" smtClean="0"/>
          </a:p>
          <a:p>
            <a:r>
              <a:rPr lang="en-US" sz="2200" dirty="0" smtClean="0"/>
              <a:t>Multiple operate support in same farm</a:t>
            </a:r>
          </a:p>
          <a:p>
            <a:pPr lvl="1"/>
            <a:r>
              <a:rPr lang="en-US" sz="2200" dirty="0" smtClean="0"/>
              <a:t>Docker native command (</a:t>
            </a:r>
            <a:r>
              <a:rPr lang="en-US" sz="2200" dirty="0" err="1" smtClean="0"/>
              <a:t>docker</a:t>
            </a:r>
            <a:r>
              <a:rPr lang="en-US" sz="2200" dirty="0" smtClean="0"/>
              <a:t> run, </a:t>
            </a:r>
            <a:r>
              <a:rPr lang="en-US" sz="2200" dirty="0" err="1" smtClean="0"/>
              <a:t>docker</a:t>
            </a:r>
            <a:r>
              <a:rPr lang="en-US" sz="2200" dirty="0" smtClean="0"/>
              <a:t> </a:t>
            </a:r>
            <a:r>
              <a:rPr lang="en-US" sz="2200" dirty="0" err="1" smtClean="0"/>
              <a:t>ps</a:t>
            </a:r>
            <a:r>
              <a:rPr lang="en-US" sz="2200" dirty="0" smtClean="0"/>
              <a:t> </a:t>
            </a:r>
            <a:r>
              <a:rPr lang="en-US" sz="2200" dirty="0" err="1" smtClean="0"/>
              <a:t>etc</a:t>
            </a:r>
            <a:r>
              <a:rPr lang="en-US" sz="2200" dirty="0" smtClean="0"/>
              <a:t>)</a:t>
            </a:r>
          </a:p>
          <a:p>
            <a:pPr lvl="1"/>
            <a:r>
              <a:rPr lang="en-US" sz="2200" dirty="0" err="1" smtClean="0"/>
              <a:t>Kubernetest</a:t>
            </a:r>
            <a:r>
              <a:rPr lang="en-US" sz="2200" dirty="0" smtClean="0"/>
              <a:t> native command (</a:t>
            </a:r>
            <a:r>
              <a:rPr lang="en-US" sz="2200" dirty="0" err="1" smtClean="0"/>
              <a:t>kubectl</a:t>
            </a:r>
            <a:r>
              <a:rPr lang="en-US" sz="2200" dirty="0"/>
              <a:t> </a:t>
            </a:r>
            <a:r>
              <a:rPr lang="en-US" sz="2200" dirty="0" smtClean="0"/>
              <a:t>create, </a:t>
            </a:r>
            <a:r>
              <a:rPr lang="en-US" sz="2200" dirty="0" err="1" smtClean="0"/>
              <a:t>kubectl</a:t>
            </a:r>
            <a:r>
              <a:rPr lang="en-US" sz="2200" dirty="0" smtClean="0"/>
              <a:t> get pods </a:t>
            </a:r>
            <a:r>
              <a:rPr lang="en-US" sz="2200" dirty="0" err="1" smtClean="0"/>
              <a:t>etc</a:t>
            </a:r>
            <a:r>
              <a:rPr lang="en-US" sz="2200" dirty="0" smtClean="0"/>
              <a:t>)</a:t>
            </a:r>
          </a:p>
          <a:p>
            <a:pPr lvl="1"/>
            <a:r>
              <a:rPr lang="en-US" sz="2200" dirty="0" smtClean="0"/>
              <a:t>Compose support both orchestrator</a:t>
            </a:r>
          </a:p>
          <a:p>
            <a:endParaRPr lang="th-TH" sz="2200" dirty="0" smtClean="0"/>
          </a:p>
          <a:p>
            <a:r>
              <a:rPr lang="en-US" sz="2200" dirty="0" smtClean="0"/>
              <a:t>Big community of sharing in container world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dirty="0" smtClean="0"/>
          </a:p>
          <a:p>
            <a:pPr lvl="2"/>
            <a:endParaRPr lang="en-US" sz="2000" dirty="0" smtClean="0"/>
          </a:p>
          <a:p>
            <a:pPr lvl="2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8342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/>
          <a:lstStyle/>
          <a:p>
            <a:r>
              <a:rPr lang="en-US" dirty="0"/>
              <a:t>Benefit of K8S in </a:t>
            </a:r>
            <a:r>
              <a:rPr lang="en-US" dirty="0" err="1"/>
              <a:t>docker</a:t>
            </a:r>
            <a:r>
              <a:rPr lang="en-US" dirty="0"/>
              <a:t> platform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“Swarm &amp; K8S” We are one big community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836712"/>
            <a:ext cx="6300192" cy="25923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745" y="3284984"/>
            <a:ext cx="5075917" cy="290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6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9512" y="188640"/>
            <a:ext cx="8712968" cy="936104"/>
          </a:xfrm>
        </p:spPr>
        <p:txBody>
          <a:bodyPr/>
          <a:lstStyle/>
          <a:p>
            <a:r>
              <a:rPr lang="en-US" sz="3500" dirty="0" smtClean="0"/>
              <a:t>K8S vs Docker what is the difference ?</a:t>
            </a:r>
            <a:endParaRPr lang="en-US" sz="35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“Swarm &amp; K8S” We are one big community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1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Hyperconverged</a:t>
            </a:r>
            <a:r>
              <a:rPr lang="en-US" dirty="0" smtClean="0"/>
              <a:t>-infrastructure (HCI) for </a:t>
            </a:r>
            <a:r>
              <a:rPr lang="en-US" dirty="0" err="1" smtClean="0"/>
              <a:t>devops</a:t>
            </a:r>
            <a:endParaRPr lang="en-US" dirty="0" smtClean="0"/>
          </a:p>
          <a:p>
            <a:r>
              <a:rPr lang="en-US" dirty="0" smtClean="0"/>
              <a:t>Storage build-in solution for K8S ecosystem</a:t>
            </a:r>
          </a:p>
          <a:p>
            <a:pPr lvl="1"/>
            <a:r>
              <a:rPr lang="en-US" dirty="0" smtClean="0"/>
              <a:t>All-in-One solution (One for all/All for one)</a:t>
            </a:r>
          </a:p>
          <a:p>
            <a:pPr lvl="1"/>
            <a:r>
              <a:rPr lang="en-US" dirty="0" smtClean="0"/>
              <a:t>Architecture for </a:t>
            </a:r>
            <a:endParaRPr lang="en-US" dirty="0" smtClean="0"/>
          </a:p>
          <a:p>
            <a:r>
              <a:rPr lang="en-US" dirty="0" smtClean="0"/>
              <a:t>Demo: </a:t>
            </a:r>
            <a:r>
              <a:rPr lang="en-US" dirty="0" err="1" smtClean="0"/>
              <a:t>galera</a:t>
            </a:r>
            <a:r>
              <a:rPr lang="en-US" dirty="0" smtClean="0"/>
              <a:t> cluster for </a:t>
            </a:r>
            <a:r>
              <a:rPr lang="en-US" dirty="0" err="1" smtClean="0"/>
              <a:t>mariadb</a:t>
            </a:r>
            <a:r>
              <a:rPr lang="en-US" dirty="0" smtClean="0"/>
              <a:t>/</a:t>
            </a:r>
            <a:r>
              <a:rPr lang="en-US" dirty="0" err="1" smtClean="0"/>
              <a:t>wordpress</a:t>
            </a:r>
            <a:endParaRPr lang="en-US" dirty="0" smtClean="0"/>
          </a:p>
          <a:p>
            <a:r>
              <a:rPr lang="en-US" dirty="0" smtClean="0"/>
              <a:t>Case study: push notification system via </a:t>
            </a:r>
            <a:r>
              <a:rPr lang="en-US" dirty="0" err="1" smtClean="0"/>
              <a:t>kafka</a:t>
            </a:r>
            <a:endParaRPr lang="en-US" dirty="0" smtClean="0"/>
          </a:p>
          <a:p>
            <a:r>
              <a:rPr lang="en-US" dirty="0" smtClean="0"/>
              <a:t>Next roadmap for enhancement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“K8S Storage Built-In”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/>
          <a:lstStyle/>
          <a:p>
            <a:r>
              <a:rPr lang="en-US" sz="3600" dirty="0"/>
              <a:t>K8S vs Docker what is the difference ?</a:t>
            </a:r>
            <a:endParaRPr lang="th-TH" sz="39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“Swarm &amp; K8S” We are one big community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pPr lvl="2"/>
            <a:endParaRPr lang="en-US" sz="2000" dirty="0" smtClean="0"/>
          </a:p>
          <a:p>
            <a:pPr lvl="2"/>
            <a:endParaRPr lang="en-US" sz="20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523230"/>
              </p:ext>
            </p:extLst>
          </p:nvPr>
        </p:nvGraphicFramePr>
        <p:xfrm>
          <a:off x="539552" y="1004107"/>
          <a:ext cx="8147248" cy="5026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960"/>
                <a:gridCol w="2838601"/>
                <a:gridCol w="3106687"/>
              </a:tblGrid>
              <a:tr h="63137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Topic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K8S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Docker/Swarm</a:t>
                      </a:r>
                      <a:endParaRPr lang="en-US" sz="1600" dirty="0"/>
                    </a:p>
                  </a:txBody>
                  <a:tcPr/>
                </a:tc>
              </a:tr>
              <a:tr h="43289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Architecture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Open-system</a:t>
                      </a:r>
                      <a:r>
                        <a:rPr lang="en-US" sz="1400" b="0" baseline="0" dirty="0" smtClean="0"/>
                        <a:t> (Base on cluster manager ”Borg” for support complex workload)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Swarm</a:t>
                      </a:r>
                      <a:r>
                        <a:rPr lang="en-US" sz="1400" b="0" dirty="0" smtClean="0"/>
                        <a:t>: Proprietary of Docker product, “Easy to use”, “Extend capability of</a:t>
                      </a:r>
                      <a:r>
                        <a:rPr lang="en-US" sz="1400" b="0" baseline="0" dirty="0" smtClean="0"/>
                        <a:t> Docker in cluster”</a:t>
                      </a:r>
                      <a:endParaRPr lang="en-US" sz="1400" b="0" dirty="0"/>
                    </a:p>
                  </a:txBody>
                  <a:tcPr/>
                </a:tc>
              </a:tr>
              <a:tr h="43289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Operation command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Almost</a:t>
                      </a:r>
                      <a:r>
                        <a:rPr lang="en-US" sz="1400" b="0" baseline="0" dirty="0" smtClean="0"/>
                        <a:t> operate by “YMAL” file</a:t>
                      </a:r>
                      <a:endParaRPr lang="th-TH" sz="1400" b="0" baseline="0" dirty="0" smtClean="0"/>
                    </a:p>
                    <a:p>
                      <a:r>
                        <a:rPr lang="en-US" sz="1400" b="0" baseline="0" dirty="0" smtClean="0"/>
                        <a:t>(Declarative Command)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Almost operate by “command”</a:t>
                      </a:r>
                    </a:p>
                    <a:p>
                      <a:r>
                        <a:rPr lang="en-US" sz="1400" b="0" dirty="0" smtClean="0"/>
                        <a:t>(Imperative Command)</a:t>
                      </a:r>
                      <a:endParaRPr lang="en-US" sz="1400" b="0" dirty="0"/>
                    </a:p>
                  </a:txBody>
                  <a:tcPr/>
                </a:tc>
              </a:tr>
              <a:tr h="43289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Unit of Work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Pods (Pods &gt;=</a:t>
                      </a:r>
                      <a:r>
                        <a:rPr lang="en-US" sz="1400" b="0" baseline="0" dirty="0" smtClean="0"/>
                        <a:t> Container)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Container</a:t>
                      </a:r>
                      <a:endParaRPr lang="en-US" sz="1400" b="0" dirty="0"/>
                    </a:p>
                  </a:txBody>
                  <a:tcPr/>
                </a:tc>
              </a:tr>
              <a:tr h="43289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How</a:t>
                      </a:r>
                      <a:r>
                        <a:rPr lang="en-US" sz="1600" baseline="0" dirty="0" smtClean="0"/>
                        <a:t> to </a:t>
                      </a:r>
                      <a:r>
                        <a:rPr lang="en-US" sz="1600" dirty="0" smtClean="0"/>
                        <a:t>Identify</a:t>
                      </a:r>
                      <a:r>
                        <a:rPr lang="en-US" sz="1600" baseline="0" dirty="0" smtClean="0"/>
                        <a:t> Work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“Label</a:t>
                      </a:r>
                      <a:r>
                        <a:rPr lang="en-US" sz="1400" b="0" baseline="0" dirty="0" smtClean="0"/>
                        <a:t> operation”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Docker</a:t>
                      </a:r>
                      <a:r>
                        <a:rPr lang="en-US" sz="1400" b="0" dirty="0" smtClean="0"/>
                        <a:t>: By</a:t>
                      </a:r>
                      <a:r>
                        <a:rPr lang="en-US" sz="1400" b="0" baseline="0" dirty="0" smtClean="0"/>
                        <a:t> container name</a:t>
                      </a:r>
                      <a:endParaRPr lang="en-US" sz="1400" b="0" dirty="0" smtClean="0"/>
                    </a:p>
                    <a:p>
                      <a:r>
                        <a:rPr lang="en-US" sz="1400" b="1" dirty="0" smtClean="0"/>
                        <a:t>Swarm</a:t>
                      </a:r>
                      <a:r>
                        <a:rPr lang="en-US" sz="1400" b="0" dirty="0" smtClean="0"/>
                        <a:t>: By</a:t>
                      </a:r>
                      <a:r>
                        <a:rPr lang="en-US" sz="1400" b="0" baseline="0" dirty="0" smtClean="0"/>
                        <a:t> service/stack name</a:t>
                      </a:r>
                      <a:endParaRPr lang="en-US" sz="1400" b="0" dirty="0"/>
                    </a:p>
                  </a:txBody>
                  <a:tcPr/>
                </a:tc>
              </a:tr>
              <a:tr h="43289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Level of workload </a:t>
                      </a:r>
                      <a:r>
                        <a:rPr lang="en-US" sz="1600" baseline="0" dirty="0" smtClean="0"/>
                        <a:t>management</a:t>
                      </a:r>
                      <a:r>
                        <a:rPr lang="en-US" sz="1600" dirty="0" smtClean="0"/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Service Level: (Simple)</a:t>
                      </a:r>
                    </a:p>
                    <a:p>
                      <a:r>
                        <a:rPr lang="en-US" sz="1400" b="0" dirty="0" smtClean="0"/>
                        <a:t>Replication Level:</a:t>
                      </a:r>
                      <a:r>
                        <a:rPr lang="en-US" sz="1400" b="0" baseline="0" dirty="0" smtClean="0"/>
                        <a:t> (Auto healing)</a:t>
                      </a:r>
                    </a:p>
                    <a:p>
                      <a:r>
                        <a:rPr lang="en-US" sz="1400" b="0" dirty="0" smtClean="0"/>
                        <a:t>Deployment Level: (Auto healing</a:t>
                      </a:r>
                      <a:r>
                        <a:rPr lang="en-US" sz="1400" b="0" baseline="0" dirty="0" smtClean="0"/>
                        <a:t> + Roll Update)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Docker</a:t>
                      </a:r>
                      <a:r>
                        <a:rPr lang="en-US" sz="1400" b="0" dirty="0" smtClean="0"/>
                        <a:t>: N/A</a:t>
                      </a:r>
                    </a:p>
                    <a:p>
                      <a:r>
                        <a:rPr lang="en-US" sz="1400" b="1" dirty="0" smtClean="0"/>
                        <a:t>Swarm</a:t>
                      </a:r>
                      <a:r>
                        <a:rPr lang="en-US" sz="1400" b="0" dirty="0" smtClean="0"/>
                        <a:t>: Service Level (Snag with service/stack)</a:t>
                      </a:r>
                      <a:endParaRPr lang="en-US" sz="1400" b="0" dirty="0"/>
                    </a:p>
                  </a:txBody>
                  <a:tcPr/>
                </a:tc>
              </a:tr>
              <a:tr h="43289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Auto scaling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HPA (Horizontal Pods Scaling) base on CPU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No</a:t>
                      </a:r>
                      <a:endParaRPr lang="en-US" sz="1400" b="0" dirty="0"/>
                    </a:p>
                  </a:txBody>
                  <a:tcPr/>
                </a:tc>
              </a:tr>
              <a:tr h="43289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Health check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Liveness</a:t>
                      </a:r>
                      <a:r>
                        <a:rPr lang="en-US" sz="1400" b="0" baseline="0" dirty="0" smtClean="0"/>
                        <a:t> &amp; Readiness (Multi option to check application health)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Service health only</a:t>
                      </a:r>
                      <a:endParaRPr lang="en-US" sz="14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34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/>
          <a:lstStyle/>
          <a:p>
            <a:r>
              <a:rPr lang="en-US" sz="3600" dirty="0"/>
              <a:t>K8S vs Docker what is the difference ?</a:t>
            </a:r>
            <a:endParaRPr lang="th-TH" sz="39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“Swarm &amp; K8S” We are one big community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Workload Management</a:t>
            </a:r>
          </a:p>
          <a:p>
            <a:pPr lvl="1"/>
            <a:r>
              <a:rPr lang="en-US" sz="2000" dirty="0" smtClean="0"/>
              <a:t>Swarm operation</a:t>
            </a:r>
          </a:p>
          <a:p>
            <a:pPr lvl="2"/>
            <a:r>
              <a:rPr lang="en-US" sz="1800" dirty="0" err="1" smtClean="0"/>
              <a:t>docker</a:t>
            </a:r>
            <a:r>
              <a:rPr lang="en-US" sz="1800" dirty="0" smtClean="0"/>
              <a:t> service (run/</a:t>
            </a:r>
            <a:r>
              <a:rPr lang="en-US" sz="1800" dirty="0" err="1" smtClean="0"/>
              <a:t>ps</a:t>
            </a:r>
            <a:r>
              <a:rPr lang="en-US" sz="1800" dirty="0" smtClean="0"/>
              <a:t>/stop/</a:t>
            </a:r>
            <a:r>
              <a:rPr lang="en-US" sz="1800" dirty="0" err="1" smtClean="0"/>
              <a:t>rm</a:t>
            </a:r>
            <a:r>
              <a:rPr lang="en-US" sz="1800" dirty="0" smtClean="0"/>
              <a:t>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2"/>
            <a:r>
              <a:rPr lang="en-US" sz="1800" dirty="0" err="1" smtClean="0"/>
              <a:t>docker</a:t>
            </a:r>
            <a:r>
              <a:rPr lang="en-US" sz="1800" dirty="0" smtClean="0"/>
              <a:t> stack (deploy/ls/</a:t>
            </a:r>
            <a:r>
              <a:rPr lang="en-US" sz="1800" dirty="0" err="1" smtClean="0"/>
              <a:t>ps</a:t>
            </a:r>
            <a:r>
              <a:rPr lang="en-US" sz="1800" dirty="0" smtClean="0"/>
              <a:t>/services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K8S Operation</a:t>
            </a:r>
          </a:p>
          <a:p>
            <a:pPr lvl="2"/>
            <a:r>
              <a:rPr lang="en-US" sz="1800" dirty="0" smtClean="0"/>
              <a:t>Service</a:t>
            </a:r>
          </a:p>
          <a:p>
            <a:pPr lvl="2"/>
            <a:r>
              <a:rPr lang="en-US" sz="1800" dirty="0" smtClean="0"/>
              <a:t>Replication Controller</a:t>
            </a:r>
          </a:p>
          <a:p>
            <a:pPr lvl="2"/>
            <a:r>
              <a:rPr lang="en-US" sz="1800" dirty="0" smtClean="0"/>
              <a:t>Deployment + RS</a:t>
            </a:r>
          </a:p>
          <a:p>
            <a:pPr lvl="2"/>
            <a:endParaRPr lang="en-US" sz="1800" dirty="0"/>
          </a:p>
          <a:p>
            <a:pPr lvl="1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112" y="3212976"/>
            <a:ext cx="4902563" cy="281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5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/>
          <a:lstStyle/>
          <a:p>
            <a:r>
              <a:rPr lang="en-US" sz="3600" dirty="0"/>
              <a:t>K8S vs Docker what is the difference ?</a:t>
            </a:r>
            <a:endParaRPr lang="th-TH" sz="39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“Swarm &amp; K8S” We are one big community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K8S Architecture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1000" dirty="0" smtClean="0"/>
          </a:p>
          <a:p>
            <a:r>
              <a:rPr lang="en-US" sz="2000" dirty="0" smtClean="0"/>
              <a:t>Docker Swarm </a:t>
            </a:r>
            <a:r>
              <a:rPr lang="en-US" sz="2000" dirty="0" err="1" smtClean="0"/>
              <a:t>Architcture</a:t>
            </a:r>
            <a:endParaRPr lang="en-US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069" y="1052736"/>
            <a:ext cx="3465046" cy="230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3717032"/>
            <a:ext cx="5148064" cy="241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5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/>
          <a:lstStyle/>
          <a:p>
            <a:r>
              <a:rPr lang="en-US" sz="3600" dirty="0"/>
              <a:t>K8S vs Docker what is the difference ?</a:t>
            </a:r>
            <a:endParaRPr lang="th-TH" sz="39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“Swarm &amp; K8S” We are one big community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Docker Command</a:t>
            </a:r>
            <a:endParaRPr lang="en-US" sz="1200" dirty="0" smtClean="0"/>
          </a:p>
          <a:p>
            <a:pPr lvl="1"/>
            <a:r>
              <a:rPr lang="en-US" sz="2000" dirty="0" smtClean="0"/>
              <a:t>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en-US" sz="2000" dirty="0"/>
              <a:t>container run -</a:t>
            </a:r>
            <a:r>
              <a:rPr lang="en-US" sz="2000" dirty="0" err="1"/>
              <a:t>dt</a:t>
            </a:r>
            <a:r>
              <a:rPr lang="en-US" sz="2000" dirty="0"/>
              <a:t> --name </a:t>
            </a:r>
            <a:r>
              <a:rPr lang="en-US" sz="2000" dirty="0" err="1"/>
              <a:t>webtest</a:t>
            </a:r>
            <a:r>
              <a:rPr lang="en-US" sz="2000" dirty="0"/>
              <a:t> -p 5000:5000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/</a:t>
            </a:r>
            <a:r>
              <a:rPr lang="en-US" sz="2000" dirty="0" err="1" smtClean="0"/>
              <a:t>cluster:webservicelite</a:t>
            </a:r>
            <a:r>
              <a:rPr lang="en-US" sz="2000" dirty="0" smtClean="0"/>
              <a:t>”</a:t>
            </a:r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K8S </a:t>
            </a:r>
            <a:r>
              <a:rPr lang="en-US" sz="2000" dirty="0" err="1" smtClean="0"/>
              <a:t>Pods&amp;Service</a:t>
            </a:r>
            <a:r>
              <a:rPr lang="en-US" sz="2000" dirty="0" smtClean="0"/>
              <a:t> (YAML File)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3" y="2924945"/>
            <a:ext cx="2738605" cy="2232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2924287"/>
            <a:ext cx="2276798" cy="325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8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/>
          <a:lstStyle/>
          <a:p>
            <a:r>
              <a:rPr lang="en-US" sz="3600" dirty="0"/>
              <a:t>K8S vs Docker what is the difference ?</a:t>
            </a:r>
            <a:endParaRPr lang="th-TH" sz="39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“Swarm &amp; K8S” We are one big community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Unit of Work (Pods </a:t>
            </a:r>
            <a:r>
              <a:rPr lang="en-US" sz="2000" dirty="0"/>
              <a:t>vs </a:t>
            </a:r>
            <a:r>
              <a:rPr lang="en-US" sz="2000" dirty="0" smtClean="0"/>
              <a:t>Container)</a:t>
            </a:r>
            <a:endParaRPr lang="en-US" sz="2000" dirty="0"/>
          </a:p>
          <a:p>
            <a:pPr lvl="1"/>
            <a:r>
              <a:rPr lang="en-US" dirty="0"/>
              <a:t>All container on same Pods will share:</a:t>
            </a:r>
          </a:p>
          <a:p>
            <a:pPr lvl="2"/>
            <a:r>
              <a:rPr lang="en-US" dirty="0"/>
              <a:t>Process ID (PID)</a:t>
            </a:r>
          </a:p>
          <a:p>
            <a:pPr lvl="2"/>
            <a:r>
              <a:rPr lang="en-US" dirty="0"/>
              <a:t>Network access (Communicate to each other via “</a:t>
            </a:r>
            <a:r>
              <a:rPr lang="en-US" u="sng" dirty="0"/>
              <a:t>localhost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Internal Process Command (IPC)</a:t>
            </a:r>
          </a:p>
          <a:p>
            <a:pPr lvl="2"/>
            <a:r>
              <a:rPr lang="en-US" dirty="0"/>
              <a:t>Unix Time-Sharing (UTS)</a:t>
            </a:r>
          </a:p>
          <a:p>
            <a:pPr lvl="2"/>
            <a:r>
              <a:rPr lang="en-US" dirty="0"/>
              <a:t>Hostname</a:t>
            </a:r>
          </a:p>
          <a:p>
            <a:pPr lvl="2"/>
            <a:r>
              <a:rPr lang="en-US" dirty="0"/>
              <a:t>IP Address/Ports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Use Case for Multiple Pods:</a:t>
            </a:r>
          </a:p>
          <a:p>
            <a:pPr lvl="2"/>
            <a:r>
              <a:rPr lang="en-US" dirty="0"/>
              <a:t>Apache (1 Container) +Tomcat (1 Container)</a:t>
            </a:r>
          </a:p>
          <a:p>
            <a:pPr lvl="2"/>
            <a:r>
              <a:rPr lang="en-US" dirty="0"/>
              <a:t>Apache(1 Container) + PHP (1 Container)</a:t>
            </a:r>
          </a:p>
          <a:p>
            <a:pPr lvl="2"/>
            <a:r>
              <a:rPr lang="en-US" dirty="0"/>
              <a:t>Nginx (Cache: 1 Container) + Apache/PHP (1 Container)</a:t>
            </a:r>
          </a:p>
          <a:p>
            <a:pPr lvl="2"/>
            <a:r>
              <a:rPr lang="en-US" dirty="0"/>
              <a:t>Web Server (1 Container) + Data Volume(Cache: 1 Container)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Pods will can create replicas of 1000+ set on cluster 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875" r="2250" b="10298"/>
          <a:stretch/>
        </p:blipFill>
        <p:spPr>
          <a:xfrm>
            <a:off x="6228184" y="2636912"/>
            <a:ext cx="2376264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4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/>
          <a:lstStyle/>
          <a:p>
            <a:r>
              <a:rPr lang="en-US" sz="3600" dirty="0"/>
              <a:t>K8S vs Docker what is the difference ?</a:t>
            </a:r>
            <a:endParaRPr lang="th-TH" sz="39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“Swarm &amp; K8S” We are one big community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Identify Work (Label is base advantage of K8S)</a:t>
            </a:r>
          </a:p>
          <a:p>
            <a:pPr lvl="1"/>
            <a:r>
              <a:rPr lang="en-US" sz="1800" dirty="0" smtClean="0"/>
              <a:t>All component of K8S will blinding with “label”</a:t>
            </a:r>
          </a:p>
          <a:p>
            <a:pPr lvl="1"/>
            <a:r>
              <a:rPr lang="en-US" sz="1800" dirty="0" smtClean="0"/>
              <a:t>Label is free-form, Customize by yourself !!!</a:t>
            </a:r>
            <a:endParaRPr lang="en-US" sz="1800" dirty="0"/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387474"/>
            <a:ext cx="3960440" cy="18918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4444851"/>
            <a:ext cx="5181084" cy="17604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818" y="2387474"/>
            <a:ext cx="2276798" cy="325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4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/>
          <a:lstStyle/>
          <a:p>
            <a:r>
              <a:rPr lang="en-US" sz="3600" dirty="0"/>
              <a:t>K8S vs Docker what is the difference ?</a:t>
            </a:r>
            <a:endParaRPr lang="th-TH" sz="39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“Swarm &amp; K8S” We are one big community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Workload Management</a:t>
            </a:r>
          </a:p>
          <a:p>
            <a:pPr lvl="1"/>
            <a:r>
              <a:rPr lang="en-US" sz="2000" dirty="0" smtClean="0"/>
              <a:t>Swarm operation (Service/Stack)</a:t>
            </a:r>
          </a:p>
          <a:p>
            <a:pPr lvl="2"/>
            <a:r>
              <a:rPr lang="en-US" sz="1800" dirty="0" err="1" smtClean="0"/>
              <a:t>docker</a:t>
            </a:r>
            <a:r>
              <a:rPr lang="en-US" sz="1800" dirty="0" smtClean="0"/>
              <a:t> service (run/</a:t>
            </a:r>
            <a:r>
              <a:rPr lang="en-US" sz="1800" dirty="0" err="1" smtClean="0"/>
              <a:t>ps</a:t>
            </a:r>
            <a:r>
              <a:rPr lang="en-US" sz="1800" dirty="0" smtClean="0"/>
              <a:t>/stop/</a:t>
            </a:r>
            <a:r>
              <a:rPr lang="en-US" sz="1800" dirty="0" err="1" smtClean="0"/>
              <a:t>rm</a:t>
            </a:r>
            <a:r>
              <a:rPr lang="en-US" sz="1800" dirty="0" smtClean="0"/>
              <a:t>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2"/>
            <a:r>
              <a:rPr lang="en-US" sz="1800" dirty="0" err="1" smtClean="0"/>
              <a:t>docker</a:t>
            </a:r>
            <a:r>
              <a:rPr lang="en-US" sz="1800" dirty="0" smtClean="0"/>
              <a:t> stack (deploy/ls/</a:t>
            </a:r>
            <a:r>
              <a:rPr lang="en-US" sz="1800" dirty="0" err="1" smtClean="0"/>
              <a:t>ps</a:t>
            </a:r>
            <a:r>
              <a:rPr lang="en-US" sz="1800" dirty="0" smtClean="0"/>
              <a:t>/services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K8S Operation</a:t>
            </a:r>
          </a:p>
          <a:p>
            <a:pPr lvl="2"/>
            <a:r>
              <a:rPr lang="en-US" sz="1800" dirty="0" smtClean="0"/>
              <a:t>Service</a:t>
            </a:r>
          </a:p>
          <a:p>
            <a:pPr lvl="2"/>
            <a:r>
              <a:rPr lang="en-US" sz="1800" dirty="0" smtClean="0"/>
              <a:t>Replication Controller</a:t>
            </a:r>
          </a:p>
          <a:p>
            <a:pPr lvl="2"/>
            <a:r>
              <a:rPr lang="en-US" sz="1800" dirty="0" smtClean="0"/>
              <a:t>Deployment + RS</a:t>
            </a:r>
          </a:p>
          <a:p>
            <a:pPr lvl="2"/>
            <a:endParaRPr lang="en-US" sz="1800" dirty="0"/>
          </a:p>
          <a:p>
            <a:pPr lvl="1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112" y="3212976"/>
            <a:ext cx="4902563" cy="281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4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/>
          <a:lstStyle/>
          <a:p>
            <a:r>
              <a:rPr lang="en-US" sz="3600" dirty="0"/>
              <a:t>K8S vs Docker what is the difference ?</a:t>
            </a:r>
            <a:endParaRPr lang="th-TH" sz="39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“Swarm &amp; K8S” We are one big community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Auto Scale (K8S Horizontal Pod </a:t>
            </a:r>
            <a:r>
              <a:rPr lang="en-US" sz="2000" dirty="0" err="1" smtClean="0"/>
              <a:t>Autoscaler</a:t>
            </a:r>
            <a:r>
              <a:rPr lang="en-US" sz="2000" dirty="0" smtClean="0"/>
              <a:t> (HPA))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90" y="1556792"/>
            <a:ext cx="7651182" cy="357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7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/>
          <a:lstStyle/>
          <a:p>
            <a:r>
              <a:rPr lang="en-US" sz="3600" dirty="0"/>
              <a:t>K8S vs Docker what is the difference ?</a:t>
            </a:r>
            <a:endParaRPr lang="th-TH" sz="39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“Swarm &amp; K8S” We are one big community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Health Check</a:t>
            </a:r>
          </a:p>
          <a:p>
            <a:pPr lvl="1"/>
            <a:r>
              <a:rPr lang="en-US" sz="1800" dirty="0" smtClean="0"/>
              <a:t>Docker: monitor by service on container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Kubernetes: monitor by service + customize</a:t>
            </a:r>
          </a:p>
          <a:p>
            <a:pPr lvl="2"/>
            <a:r>
              <a:rPr lang="en-US" sz="1800" dirty="0" smtClean="0"/>
              <a:t>Liveness: Pods/Container is still alive (if not restart pods)</a:t>
            </a:r>
          </a:p>
          <a:p>
            <a:pPr lvl="2"/>
            <a:r>
              <a:rPr lang="en-US" sz="1800" dirty="0" smtClean="0"/>
              <a:t>Readiness Pods/Container is ready to use (if not redirect workload to another pods)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 smtClean="0"/>
              <a:t>Technic for check (Both Liveness/Readiness): </a:t>
            </a:r>
          </a:p>
          <a:p>
            <a:pPr lvl="3"/>
            <a:r>
              <a:rPr lang="en-US" dirty="0" err="1" smtClean="0"/>
              <a:t>ExecAction</a:t>
            </a:r>
            <a:r>
              <a:rPr lang="en-US" dirty="0" smtClean="0"/>
              <a:t>:</a:t>
            </a:r>
          </a:p>
          <a:p>
            <a:pPr lvl="3"/>
            <a:r>
              <a:rPr lang="en-US" dirty="0" err="1" smtClean="0"/>
              <a:t>TCPSocketAction</a:t>
            </a:r>
            <a:r>
              <a:rPr lang="en-US" dirty="0" smtClean="0"/>
              <a:t>:</a:t>
            </a:r>
          </a:p>
          <a:p>
            <a:pPr lvl="3"/>
            <a:r>
              <a:rPr lang="en-US" dirty="0" err="1" smtClean="0"/>
              <a:t>HTTPGetAction</a:t>
            </a:r>
            <a:r>
              <a:rPr lang="en-US" dirty="0" smtClean="0"/>
              <a:t>:</a:t>
            </a:r>
            <a:endParaRPr lang="en-US" sz="18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978"/>
          <a:stretch/>
        </p:blipFill>
        <p:spPr>
          <a:xfrm>
            <a:off x="4716016" y="4651657"/>
            <a:ext cx="4320480" cy="155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0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9512" y="188640"/>
            <a:ext cx="8712968" cy="936104"/>
          </a:xfrm>
        </p:spPr>
        <p:txBody>
          <a:bodyPr/>
          <a:lstStyle/>
          <a:p>
            <a:r>
              <a:rPr lang="en-US" sz="3500" dirty="0" smtClean="0"/>
              <a:t>Demo Session</a:t>
            </a:r>
            <a:endParaRPr lang="en-US" sz="35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“Swarm &amp; K8S” We are one big community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9144000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4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9512" y="188640"/>
            <a:ext cx="8856983" cy="936104"/>
          </a:xfrm>
        </p:spPr>
        <p:txBody>
          <a:bodyPr/>
          <a:lstStyle/>
          <a:p>
            <a:r>
              <a:rPr lang="en-US" sz="3000" dirty="0" err="1" smtClean="0"/>
              <a:t>Hyperconverged</a:t>
            </a:r>
            <a:r>
              <a:rPr lang="en-US" sz="3000" dirty="0" smtClean="0"/>
              <a:t>-Infrastructure (HCI) for DevOps</a:t>
            </a:r>
            <a:endParaRPr lang="en-US" sz="3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“Swarm &amp; K8S” We are one big community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1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2234" cy="6099682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348289" y="1715388"/>
            <a:ext cx="5849555" cy="20736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0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Q&amp;A</a:t>
            </a:r>
          </a:p>
          <a:p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255638" y="5013176"/>
            <a:ext cx="4460378" cy="870992"/>
          </a:xfrm>
          <a:prstGeom prst="rect">
            <a:avLst/>
          </a:prstGeom>
          <a:solidFill>
            <a:srgbClr val="00B0F0">
              <a:alpha val="50196"/>
            </a:srgb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chemeClr val="bg1"/>
                </a:solidFill>
              </a:rPr>
              <a:t>By Praparn Luengphoonlap</a:t>
            </a:r>
          </a:p>
          <a:p>
            <a:r>
              <a:rPr lang="en-US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752528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“Swarm &amp; K8S” We are one big community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16632"/>
            <a:ext cx="3024760" cy="1209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156666"/>
            <a:ext cx="2412733" cy="2007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860" y="1507986"/>
            <a:ext cx="1697395" cy="1697395"/>
          </a:xfrm>
          <a:prstGeom prst="rect">
            <a:avLst/>
          </a:prstGeom>
          <a:effectLst>
            <a:glow rad="5842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0903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/>
          <a:lstStyle/>
          <a:p>
            <a:r>
              <a:rPr lang="en-US" dirty="0" smtClean="0"/>
              <a:t>HCI </a:t>
            </a:r>
            <a:r>
              <a:rPr lang="en-US" smtClean="0"/>
              <a:t>for DevOps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“Swarm &amp; K8S” We are one big community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The </a:t>
            </a:r>
            <a:r>
              <a:rPr lang="en-US" sz="2200" b="1" u="sng" dirty="0" smtClean="0"/>
              <a:t>difference concept</a:t>
            </a:r>
            <a:r>
              <a:rPr lang="en-US" sz="2200" dirty="0" smtClean="0"/>
              <a:t> of Docker/K8S</a:t>
            </a:r>
          </a:p>
          <a:p>
            <a:pPr lvl="1"/>
            <a:r>
              <a:rPr lang="en-US" sz="2000" dirty="0" smtClean="0"/>
              <a:t>Docker Native/Swarm Mode: </a:t>
            </a:r>
          </a:p>
          <a:p>
            <a:pPr lvl="2"/>
            <a:r>
              <a:rPr lang="en-US" sz="2000" dirty="0" smtClean="0"/>
              <a:t>Simplify (Single command for initial/manage/maintain)</a:t>
            </a:r>
          </a:p>
          <a:p>
            <a:pPr lvl="2"/>
            <a:r>
              <a:rPr lang="en-US" sz="2000" dirty="0" smtClean="0"/>
              <a:t>Provide all resource within suite (overlay network, key value </a:t>
            </a:r>
            <a:r>
              <a:rPr lang="en-US" sz="2000" dirty="0" err="1" smtClean="0"/>
              <a:t>etc</a:t>
            </a:r>
            <a:r>
              <a:rPr lang="en-US" sz="2000" dirty="0" smtClean="0"/>
              <a:t>) by default</a:t>
            </a:r>
          </a:p>
          <a:p>
            <a:pPr lvl="2"/>
            <a:r>
              <a:rPr lang="en-US" sz="2000" dirty="0" smtClean="0"/>
              <a:t>Fastest deployment</a:t>
            </a:r>
          </a:p>
          <a:p>
            <a:pPr lvl="2"/>
            <a:endParaRPr lang="en-US" sz="2000" dirty="0" smtClean="0"/>
          </a:p>
          <a:p>
            <a:pPr lvl="1"/>
            <a:r>
              <a:rPr lang="en-US" sz="2000" dirty="0" smtClean="0"/>
              <a:t>K8S (Kubernetes):</a:t>
            </a:r>
          </a:p>
          <a:p>
            <a:pPr lvl="2"/>
            <a:r>
              <a:rPr lang="en-US" sz="2000" dirty="0" smtClean="0"/>
              <a:t>Production grade orchestrator (Customizable)</a:t>
            </a:r>
          </a:p>
          <a:p>
            <a:pPr lvl="2"/>
            <a:r>
              <a:rPr lang="en-US" sz="2000" dirty="0" smtClean="0"/>
              <a:t>Customize by design (network plugin, storage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pPr lvl="2"/>
            <a:r>
              <a:rPr lang="en-US" sz="2000" dirty="0" smtClean="0"/>
              <a:t>Complex configuration support for handle application</a:t>
            </a:r>
            <a:endParaRPr lang="cs-CZ" sz="2000" dirty="0"/>
          </a:p>
          <a:p>
            <a:pPr lvl="2"/>
            <a:endParaRPr lang="en-US" sz="2000" dirty="0" smtClean="0"/>
          </a:p>
          <a:p>
            <a:pPr lvl="2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1361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3" y="188640"/>
            <a:ext cx="7772400" cy="936104"/>
          </a:xfrm>
        </p:spPr>
        <p:txBody>
          <a:bodyPr/>
          <a:lstStyle/>
          <a:p>
            <a:r>
              <a:rPr lang="en-US" sz="3600" dirty="0" smtClean="0"/>
              <a:t>Highlight from DockerCon17 (EU)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“Swarm &amp; K8S” We are one big community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481" y="4421704"/>
            <a:ext cx="2399376" cy="15995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6905"/>
            <a:ext cx="9144000" cy="304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4" y="4421704"/>
            <a:ext cx="2840206" cy="15995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16262"/>
          <a:stretch/>
        </p:blipFill>
        <p:spPr>
          <a:xfrm>
            <a:off x="6084168" y="4396254"/>
            <a:ext cx="2880950" cy="160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4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/>
          <a:lstStyle/>
          <a:p>
            <a:r>
              <a:rPr lang="en-US" dirty="0"/>
              <a:t>Highlight from DockerCon17 (EU)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“Swarm &amp; K8S” We are one big community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“We are one big community”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-3498"/>
          <a:stretch/>
        </p:blipFill>
        <p:spPr>
          <a:xfrm>
            <a:off x="0" y="1434622"/>
            <a:ext cx="9144000" cy="489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/>
          <a:lstStyle/>
          <a:p>
            <a:r>
              <a:rPr lang="en-US" dirty="0"/>
              <a:t>Highlight from DockerCon17 (EU)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“Swarm &amp; K8S” We are one big community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dirty="0" smtClean="0"/>
              <a:t>Official support orchestrator both K8S and Swarm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776"/>
            <a:ext cx="9144000" cy="470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5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/>
          <a:lstStyle/>
          <a:p>
            <a:r>
              <a:rPr lang="en-US" dirty="0"/>
              <a:t>Highlight from DockerCon17 (EU)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“Swarm &amp; K8S” We are one big community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52" y="980728"/>
            <a:ext cx="7510295" cy="513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2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92088"/>
          </a:xfrm>
        </p:spPr>
        <p:txBody>
          <a:bodyPr/>
          <a:lstStyle/>
          <a:p>
            <a:r>
              <a:rPr lang="en-US" dirty="0"/>
              <a:t>Highlight from DockerCon17 (EU)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“Swarm &amp; K8S” We are one big community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7544" y="980728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The </a:t>
            </a:r>
            <a:r>
              <a:rPr lang="en-US" sz="2200" b="1" u="sng" dirty="0" smtClean="0"/>
              <a:t>difference concept</a:t>
            </a:r>
            <a:r>
              <a:rPr lang="en-US" sz="2200" dirty="0" smtClean="0"/>
              <a:t> of Docker/K8S</a:t>
            </a:r>
          </a:p>
          <a:p>
            <a:pPr lvl="1"/>
            <a:r>
              <a:rPr lang="en-US" sz="2000" dirty="0" smtClean="0"/>
              <a:t>Docker Native/Swarm Mode: </a:t>
            </a:r>
          </a:p>
          <a:p>
            <a:pPr lvl="2"/>
            <a:r>
              <a:rPr lang="en-US" sz="2000" dirty="0" smtClean="0"/>
              <a:t>Simplify (Single command for initial/manage/maintain)</a:t>
            </a:r>
          </a:p>
          <a:p>
            <a:pPr lvl="2"/>
            <a:r>
              <a:rPr lang="en-US" sz="2000" dirty="0" smtClean="0"/>
              <a:t>Provide all resource within suite (overlay network, key value </a:t>
            </a:r>
            <a:r>
              <a:rPr lang="en-US" sz="2000" dirty="0" err="1" smtClean="0"/>
              <a:t>etc</a:t>
            </a:r>
            <a:r>
              <a:rPr lang="en-US" sz="2000" dirty="0" smtClean="0"/>
              <a:t>) by default</a:t>
            </a:r>
          </a:p>
          <a:p>
            <a:pPr lvl="2"/>
            <a:r>
              <a:rPr lang="en-US" sz="2000" dirty="0" smtClean="0"/>
              <a:t>Fastest deployment</a:t>
            </a:r>
          </a:p>
          <a:p>
            <a:pPr lvl="2"/>
            <a:endParaRPr lang="en-US" sz="2000" dirty="0" smtClean="0"/>
          </a:p>
          <a:p>
            <a:pPr lvl="1"/>
            <a:r>
              <a:rPr lang="en-US" sz="2000" dirty="0" smtClean="0"/>
              <a:t>K8S (Kubernetes):</a:t>
            </a:r>
          </a:p>
          <a:p>
            <a:pPr lvl="2"/>
            <a:r>
              <a:rPr lang="en-US" sz="2000" dirty="0" smtClean="0"/>
              <a:t>Production grade orchestrator (Customizable)</a:t>
            </a:r>
          </a:p>
          <a:p>
            <a:pPr lvl="2"/>
            <a:r>
              <a:rPr lang="en-US" sz="2000" dirty="0" smtClean="0"/>
              <a:t>Customize by design (network plugin, storage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pPr lvl="2"/>
            <a:r>
              <a:rPr lang="en-US" sz="2000" dirty="0" smtClean="0"/>
              <a:t>Complex configuration support for handle application</a:t>
            </a:r>
            <a:endParaRPr lang="cs-CZ" sz="2000" dirty="0"/>
          </a:p>
          <a:p>
            <a:pPr lvl="2"/>
            <a:endParaRPr lang="en-US" sz="2000" dirty="0" smtClean="0"/>
          </a:p>
          <a:p>
            <a:pPr lvl="2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17240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114191</TotalTime>
  <Words>1264</Words>
  <Application>Microsoft Macintosh PowerPoint</Application>
  <PresentationFormat>On-screen Show (4:3)</PresentationFormat>
  <Paragraphs>235</Paragraphs>
  <Slides>30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Aharoni</vt:lpstr>
      <vt:lpstr>Browallia New</vt:lpstr>
      <vt:lpstr>Calibri</vt:lpstr>
      <vt:lpstr>Century Gothic</vt:lpstr>
      <vt:lpstr>Cordia New</vt:lpstr>
      <vt:lpstr>Courier New</vt:lpstr>
      <vt:lpstr>DilleniaUPC</vt:lpstr>
      <vt:lpstr>Palatino Linotype</vt:lpstr>
      <vt:lpstr>Arial</vt:lpstr>
      <vt:lpstr>Executive</vt:lpstr>
      <vt:lpstr>PowerPoint Presentation</vt:lpstr>
      <vt:lpstr>Agenda</vt:lpstr>
      <vt:lpstr>Hyperconverged-Infrastructure (HCI) for DevOps</vt:lpstr>
      <vt:lpstr>HCI for DevOps</vt:lpstr>
      <vt:lpstr>Highlight from DockerCon17 (EU)</vt:lpstr>
      <vt:lpstr>Highlight from DockerCon17 (EU)</vt:lpstr>
      <vt:lpstr>Highlight from DockerCon17 (EU)</vt:lpstr>
      <vt:lpstr>Highlight from DockerCon17 (EU)</vt:lpstr>
      <vt:lpstr>Highlight from DockerCon17 (EU)</vt:lpstr>
      <vt:lpstr>Highlight from DockerCon17 (EU)</vt:lpstr>
      <vt:lpstr>Highlight from DockerCon17 (EU)</vt:lpstr>
      <vt:lpstr>Highlight from DockerCon17 (EU)</vt:lpstr>
      <vt:lpstr>Highlight from DockerCon17 (EU)</vt:lpstr>
      <vt:lpstr>Highlight from DockerCon17 (EU)</vt:lpstr>
      <vt:lpstr>Highlight from DockerCon17 (EU)</vt:lpstr>
      <vt:lpstr>Benefit of K8S in docker platform</vt:lpstr>
      <vt:lpstr>Benefit of K8S in docker platform</vt:lpstr>
      <vt:lpstr>Benefit of K8S in docker platform</vt:lpstr>
      <vt:lpstr>K8S vs Docker what is the difference ?</vt:lpstr>
      <vt:lpstr>K8S vs Docker what is the difference ?</vt:lpstr>
      <vt:lpstr>K8S vs Docker what is the difference ?</vt:lpstr>
      <vt:lpstr>K8S vs Docker what is the difference ?</vt:lpstr>
      <vt:lpstr>K8S vs Docker what is the difference ?</vt:lpstr>
      <vt:lpstr>K8S vs Docker what is the difference ?</vt:lpstr>
      <vt:lpstr>K8S vs Docker what is the difference ?</vt:lpstr>
      <vt:lpstr>K8S vs Docker what is the difference ?</vt:lpstr>
      <vt:lpstr>K8S vs Docker what is the difference ?</vt:lpstr>
      <vt:lpstr>K8S vs Docker what is the difference ?</vt:lpstr>
      <vt:lpstr>Demo Session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Next-Gen Virtualization Day 1:</dc:title>
  <dc:creator>praparn</dc:creator>
  <cp:lastModifiedBy>Praparn Lungpoonlap</cp:lastModifiedBy>
  <cp:revision>1788</cp:revision>
  <cp:lastPrinted>2017-11-15T17:45:41Z</cp:lastPrinted>
  <dcterms:created xsi:type="dcterms:W3CDTF">2016-02-05T11:12:44Z</dcterms:created>
  <dcterms:modified xsi:type="dcterms:W3CDTF">2018-07-29T01:30:46Z</dcterms:modified>
</cp:coreProperties>
</file>